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embeddedFontLst>
    <p:embeddedFont>
      <p:font typeface="Inter" panose="020B0604020202020204" charset="0"/>
      <p:regular r:id="rId15"/>
      <p:bold r:id="rId16"/>
      <p:italic r:id="rId17"/>
      <p:boldItalic r:id="rId18"/>
    </p:embeddedFont>
    <p:embeddedFont>
      <p:font typeface="Inter SemiBold" panose="020B0604020202020204" charset="0"/>
      <p:regular r:id="rId19"/>
      <p:bold r:id="rId20"/>
      <p:italic r:id="rId21"/>
      <p:boldItalic r:id="rId22"/>
    </p:embeddedFont>
    <p:embeddedFont>
      <p:font typeface="Urbanist" panose="020B0604020202020204" charset="0"/>
      <p:regular r:id="rId23"/>
      <p:bold r:id="rId24"/>
      <p:italic r:id="rId25"/>
      <p:boldItalic r:id="rId26"/>
    </p:embeddedFont>
    <p:embeddedFont>
      <p:font typeface="Urbanist ExtraBold" panose="020B0604020202020204" charset="0"/>
      <p:bold r:id="rId27"/>
      <p:boldItalic r:id="rId28"/>
    </p:embeddedFont>
    <p:embeddedFont>
      <p:font typeface="Urbanist Light" panose="020B0604020202020204" charset="0"/>
      <p:regular r:id="rId29"/>
      <p:bold r:id="rId30"/>
      <p:italic r:id="rId31"/>
      <p:boldItalic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7528B59-566B-4509-B506-7C9C11DB76AE}">
  <a:tblStyle styleId="{57528B59-566B-4509-B506-7C9C11DB76AE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462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32" Type="http://schemas.openxmlformats.org/officeDocument/2006/relationships/font" Target="fonts/font18.fntdata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font" Target="fonts/font14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31" Type="http://schemas.openxmlformats.org/officeDocument/2006/relationships/font" Target="fonts/font1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font" Target="fonts/font16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7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3"/>
          <p:cNvSpPr txBox="1"/>
          <p:nvPr/>
        </p:nvSpPr>
        <p:spPr>
          <a:xfrm>
            <a:off x="705326" y="3496270"/>
            <a:ext cx="10781347" cy="819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i="0" u="none" strike="noStrike" cap="none">
                <a:solidFill>
                  <a:srgbClr val="FFFFFF"/>
                </a:solidFill>
                <a:latin typeface="Urbanist"/>
                <a:ea typeface="Urbanist"/>
                <a:cs typeface="Urbanist"/>
                <a:sym typeface="Urbanist"/>
              </a:rPr>
              <a:t>CATÁLOGO DE SERVICIOS </a:t>
            </a:r>
            <a:r>
              <a:rPr lang="en-US" sz="5400" b="1" i="0" u="none" strike="noStrike" cap="none">
                <a:solidFill>
                  <a:srgbClr val="00D2FF"/>
                </a:solidFill>
                <a:latin typeface="Urbanist"/>
                <a:ea typeface="Urbanist"/>
                <a:cs typeface="Urbanist"/>
                <a:sym typeface="Urbanist"/>
              </a:rPr>
              <a:t>2026</a:t>
            </a:r>
            <a:endParaRPr/>
          </a:p>
        </p:txBody>
      </p:sp>
      <p:sp>
        <p:nvSpPr>
          <p:cNvPr id="87" name="Google Shape;87;p13"/>
          <p:cNvSpPr txBox="1"/>
          <p:nvPr/>
        </p:nvSpPr>
        <p:spPr>
          <a:xfrm>
            <a:off x="962025" y="4620220"/>
            <a:ext cx="10267950" cy="48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FF8C00"/>
                </a:solidFill>
                <a:latin typeface="Urbanist"/>
                <a:ea typeface="Urbanist"/>
                <a:cs typeface="Urbanist"/>
                <a:sym typeface="Urbanist"/>
              </a:rPr>
              <a:t>Soluciones Ágiles • Innovación Ininterrumpida</a:t>
            </a:r>
            <a:endParaRPr/>
          </a:p>
        </p:txBody>
      </p:sp>
      <p:sp>
        <p:nvSpPr>
          <p:cNvPr id="88" name="Google Shape;88;p13"/>
          <p:cNvSpPr txBox="1"/>
          <p:nvPr/>
        </p:nvSpPr>
        <p:spPr>
          <a:xfrm>
            <a:off x="962025" y="5679281"/>
            <a:ext cx="1026795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888888"/>
                </a:solidFill>
                <a:latin typeface="Inter"/>
                <a:ea typeface="Inter"/>
                <a:cs typeface="Inter"/>
                <a:sym typeface="Inter"/>
              </a:rPr>
              <a:t>Preparado para: Clientes Corporativos de Élite</a:t>
            </a:r>
            <a:endParaRPr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1B70522-8A47-68A2-2701-95D95E53F6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1677" y="522455"/>
            <a:ext cx="3147646" cy="314764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/>
          <p:cNvSpPr txBox="1"/>
          <p:nvPr/>
        </p:nvSpPr>
        <p:spPr>
          <a:xfrm>
            <a:off x="295275" y="1656457"/>
            <a:ext cx="11601450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i="0" u="none" strike="noStrike" cap="none">
                <a:solidFill>
                  <a:srgbClr val="FFFFFF"/>
                </a:solidFill>
                <a:latin typeface="Urbanist"/>
                <a:ea typeface="Urbanist"/>
                <a:cs typeface="Urbanist"/>
                <a:sym typeface="Urbanist"/>
              </a:rPr>
              <a:t>TRANSFORMANDO LA</a:t>
            </a:r>
            <a:b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6000" b="1" i="0" u="none" strike="noStrike" cap="none">
                <a:solidFill>
                  <a:srgbClr val="FF8C00"/>
                </a:solidFill>
                <a:latin typeface="Urbanist"/>
                <a:ea typeface="Urbanist"/>
                <a:cs typeface="Urbanist"/>
                <a:sym typeface="Urbanist"/>
              </a:rPr>
              <a:t>EFICIENCIA EN FLUJO</a:t>
            </a:r>
            <a:endParaRPr/>
          </a:p>
        </p:txBody>
      </p:sp>
      <p:sp>
        <p:nvSpPr>
          <p:cNvPr id="94" name="Google Shape;94;p14"/>
          <p:cNvSpPr/>
          <p:nvPr/>
        </p:nvSpPr>
        <p:spPr>
          <a:xfrm>
            <a:off x="5619750" y="3771007"/>
            <a:ext cx="952500" cy="47625"/>
          </a:xfrm>
          <a:prstGeom prst="rect">
            <a:avLst/>
          </a:prstGeom>
          <a:solidFill>
            <a:srgbClr val="00D2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4"/>
          <p:cNvSpPr txBox="1"/>
          <p:nvPr/>
        </p:nvSpPr>
        <p:spPr>
          <a:xfrm>
            <a:off x="2286000" y="4104382"/>
            <a:ext cx="7620000" cy="13295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Infinite Flow Labs no es solo </a:t>
            </a:r>
            <a:r>
              <a:rPr lang="en-US" sz="1800" b="0" i="0" u="none" strike="noStrike" cap="none" dirty="0" err="1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una</a:t>
            </a:r>
            <a:r>
              <a:rPr lang="en-US" sz="1800" b="0" i="0" u="none" strike="noStrike" cap="none" dirty="0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800" b="0" i="0" u="none" strike="noStrike" cap="none" dirty="0" err="1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consultora</a:t>
            </a:r>
            <a:r>
              <a:rPr lang="en-US" sz="1800" b="0" i="0" u="none" strike="noStrike" cap="none" dirty="0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; es </a:t>
            </a:r>
            <a:r>
              <a:rPr lang="en-US" sz="1800" b="0" i="0" u="none" strike="noStrike" cap="none" dirty="0" err="1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el</a:t>
            </a:r>
            <a:r>
              <a:rPr lang="en-US" sz="1800" b="0" i="0" u="none" strike="noStrike" cap="none" dirty="0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 motor de </a:t>
            </a:r>
            <a:r>
              <a:rPr lang="en-US" sz="1800" b="0" i="0" u="none" strike="noStrike" cap="none" dirty="0" err="1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ingeniería</a:t>
            </a:r>
            <a:r>
              <a:rPr lang="en-US" sz="1800" b="0" i="0" u="none" strike="noStrike" cap="none" dirty="0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800" b="0" i="0" u="none" strike="noStrike" cap="none" dirty="0" err="1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que</a:t>
            </a:r>
            <a:r>
              <a:rPr lang="en-US" sz="1800" b="0" i="0" u="none" strike="noStrike" cap="none" dirty="0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800" b="0" i="0" u="none" strike="noStrike" cap="none" dirty="0" err="1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permite</a:t>
            </a:r>
            <a:r>
              <a:rPr lang="en-US" sz="1800" b="0" i="0" u="none" strike="noStrike" cap="none" dirty="0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 a las </a:t>
            </a:r>
            <a:r>
              <a:rPr lang="en-US" sz="1800" b="0" i="0" u="none" strike="noStrike" cap="none" dirty="0" err="1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empresas</a:t>
            </a:r>
            <a:r>
              <a:rPr lang="en-US" sz="1800" b="0" i="0" u="none" strike="noStrike" cap="none" dirty="0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800" b="0" i="0" u="none" strike="noStrike" cap="none" dirty="0" err="1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escalar</a:t>
            </a:r>
            <a:r>
              <a:rPr lang="en-US" sz="1800" b="0" i="0" u="none" strike="noStrike" cap="none" dirty="0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 sin </a:t>
            </a:r>
            <a:r>
              <a:rPr lang="en-US" sz="1800" b="0" i="0" u="none" strike="noStrike" cap="none" dirty="0" err="1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fricciones</a:t>
            </a:r>
            <a:r>
              <a:rPr lang="en-US" sz="1800" b="0" i="0" u="none" strike="noStrike" cap="none" dirty="0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800" b="0" i="0" u="none" strike="noStrike" cap="none" dirty="0" err="1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mediante</a:t>
            </a:r>
            <a:r>
              <a:rPr lang="en-US" sz="1800" b="0" i="0" u="none" strike="noStrike" cap="none" dirty="0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800" b="0" i="0" u="none" strike="noStrike" cap="none" dirty="0" err="1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automatización</a:t>
            </a:r>
            <a:r>
              <a:rPr lang="en-US" sz="1800" b="0" i="0" u="none" strike="noStrike" cap="none" dirty="0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800" b="0" i="0" u="none" strike="noStrike" cap="none" dirty="0" err="1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avanzada</a:t>
            </a:r>
            <a:r>
              <a:rPr lang="en-US" sz="1800" b="0" i="0" u="none" strike="noStrike" cap="none" dirty="0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  <a:endParaRPr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EEC4B2C-E40C-2896-F1C9-AAFC98F282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8015" y="190339"/>
            <a:ext cx="1693985" cy="169398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1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2493615"/>
            <a:ext cx="5334000" cy="27373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86500" y="2493615"/>
            <a:ext cx="5334000" cy="27373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5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62025" y="2884140"/>
            <a:ext cx="333375" cy="381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5"/>
          <p:cNvSpPr txBox="1"/>
          <p:nvPr/>
        </p:nvSpPr>
        <p:spPr>
          <a:xfrm>
            <a:off x="962025" y="3455640"/>
            <a:ext cx="4780597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4" b="1" i="0" u="none" strike="noStrike" cap="none">
                <a:solidFill>
                  <a:srgbClr val="FFFFFF"/>
                </a:solidFill>
                <a:latin typeface="Urbanist"/>
                <a:ea typeface="Urbanist"/>
                <a:cs typeface="Urbanist"/>
                <a:sym typeface="Urbanist"/>
              </a:rPr>
              <a:t>AGILIDAD OPERATIVA</a:t>
            </a:r>
            <a:endParaRPr/>
          </a:p>
        </p:txBody>
      </p:sp>
      <p:sp>
        <p:nvSpPr>
          <p:cNvPr id="106" name="Google Shape;106;p15"/>
          <p:cNvSpPr txBox="1"/>
          <p:nvPr/>
        </p:nvSpPr>
        <p:spPr>
          <a:xfrm>
            <a:off x="962025" y="3846165"/>
            <a:ext cx="4552950" cy="8228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Eliminamos cuellos de botella manuales mediante automatizaciones inteligentes que permiten a su equipo enfocarse en decisiones estratégicas.</a:t>
            </a:r>
            <a:endParaRPr/>
          </a:p>
        </p:txBody>
      </p:sp>
      <p:pic>
        <p:nvPicPr>
          <p:cNvPr id="107" name="Google Shape;107;p15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677025" y="2884140"/>
            <a:ext cx="381000" cy="381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5"/>
          <p:cNvSpPr txBox="1"/>
          <p:nvPr/>
        </p:nvSpPr>
        <p:spPr>
          <a:xfrm>
            <a:off x="6677025" y="3455640"/>
            <a:ext cx="4780597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4" b="1" i="0" u="none" strike="noStrike" cap="none">
                <a:solidFill>
                  <a:srgbClr val="FFFFFF"/>
                </a:solidFill>
                <a:latin typeface="Urbanist"/>
                <a:ea typeface="Urbanist"/>
                <a:cs typeface="Urbanist"/>
                <a:sym typeface="Urbanist"/>
              </a:rPr>
              <a:t>ESCALABILIDAD INFINITA</a:t>
            </a:r>
            <a:endParaRPr/>
          </a:p>
        </p:txBody>
      </p:sp>
      <p:sp>
        <p:nvSpPr>
          <p:cNvPr id="109" name="Google Shape;109;p15"/>
          <p:cNvSpPr txBox="1"/>
          <p:nvPr/>
        </p:nvSpPr>
        <p:spPr>
          <a:xfrm>
            <a:off x="6677025" y="3846165"/>
            <a:ext cx="4552950" cy="8228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Nuestras arquitecturas Cloud están diseñadas para crecer con su demanda, garantizando que su infraestructura nunca sea un límite para su negocio.</a:t>
            </a:r>
            <a:endParaRPr/>
          </a:p>
        </p:txBody>
      </p:sp>
      <p:sp>
        <p:nvSpPr>
          <p:cNvPr id="111" name="Google Shape;111;p15"/>
          <p:cNvSpPr txBox="1"/>
          <p:nvPr/>
        </p:nvSpPr>
        <p:spPr>
          <a:xfrm>
            <a:off x="762000" y="571500"/>
            <a:ext cx="11401425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>
                <a:solidFill>
                  <a:srgbClr val="00D2FF"/>
                </a:solidFill>
                <a:latin typeface="Urbanist"/>
                <a:ea typeface="Urbanist"/>
                <a:cs typeface="Urbanist"/>
                <a:sym typeface="Urbanist"/>
              </a:rPr>
              <a:t>NUESTRA PROPUESTA DE VALOR</a:t>
            </a:r>
            <a:endParaRPr/>
          </a:p>
        </p:txBody>
      </p:sp>
      <p:sp>
        <p:nvSpPr>
          <p:cNvPr id="112" name="Google Shape;112;p15"/>
          <p:cNvSpPr/>
          <p:nvPr/>
        </p:nvSpPr>
        <p:spPr>
          <a:xfrm>
            <a:off x="571500" y="571500"/>
            <a:ext cx="47625" cy="485775"/>
          </a:xfrm>
          <a:prstGeom prst="rect">
            <a:avLst/>
          </a:prstGeom>
          <a:solidFill>
            <a:srgbClr val="FF8C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DB416AE-73E4-B0B0-60DC-71847A02F15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69037" y="0"/>
            <a:ext cx="1994388" cy="199438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1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86500" y="1957387"/>
            <a:ext cx="5334000" cy="381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6"/>
          <p:cNvSpPr txBox="1"/>
          <p:nvPr/>
        </p:nvSpPr>
        <p:spPr>
          <a:xfrm>
            <a:off x="571500" y="1957387"/>
            <a:ext cx="5600700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4" b="1" i="0" u="none" strike="noStrike" cap="none">
                <a:solidFill>
                  <a:srgbClr val="FFFFFF"/>
                </a:solidFill>
                <a:latin typeface="Urbanist"/>
                <a:ea typeface="Urbanist"/>
                <a:cs typeface="Urbanist"/>
                <a:sym typeface="Urbanist"/>
              </a:rPr>
              <a:t>REVOLUCIÓN COGNITIVA</a:t>
            </a:r>
            <a:endParaRPr/>
          </a:p>
        </p:txBody>
      </p:sp>
      <p:sp>
        <p:nvSpPr>
          <p:cNvPr id="120" name="Google Shape;120;p16"/>
          <p:cNvSpPr txBox="1"/>
          <p:nvPr/>
        </p:nvSpPr>
        <p:spPr>
          <a:xfrm>
            <a:off x="571500" y="4420344"/>
            <a:ext cx="5334000" cy="548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Reducimos hasta un </a:t>
            </a:r>
            <a:r>
              <a:rPr lang="en-US" sz="1350" b="0" i="0" u="none" strike="noStrike" cap="none">
                <a:solidFill>
                  <a:srgbClr val="FFFFFF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80% los costos operativos</a:t>
            </a:r>
            <a:r>
              <a:rPr lang="en-US" sz="1350" b="0" i="0" u="none" strike="noStrike" cap="none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 en tareas repetitivas.</a:t>
            </a:r>
            <a:endParaRPr/>
          </a:p>
        </p:txBody>
      </p:sp>
      <p:sp>
        <p:nvSpPr>
          <p:cNvPr id="121" name="Google Shape;121;p16"/>
          <p:cNvSpPr txBox="1"/>
          <p:nvPr/>
        </p:nvSpPr>
        <p:spPr>
          <a:xfrm>
            <a:off x="857250" y="2327910"/>
            <a:ext cx="95250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•</a:t>
            </a:r>
            <a:endParaRPr/>
          </a:p>
        </p:txBody>
      </p:sp>
      <p:sp>
        <p:nvSpPr>
          <p:cNvPr id="122" name="Google Shape;122;p16"/>
          <p:cNvSpPr txBox="1"/>
          <p:nvPr/>
        </p:nvSpPr>
        <p:spPr>
          <a:xfrm>
            <a:off x="952500" y="2328862"/>
            <a:ext cx="4953000" cy="548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25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FFFFFF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Chatbots de Grado Empresarial:</a:t>
            </a:r>
            <a:r>
              <a:rPr lang="en-US" sz="1350" b="0" i="0" u="none" strike="noStrike" cap="none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 Atención 24/7 con integración de lenguaje natural profundo.</a:t>
            </a:r>
            <a:endParaRPr/>
          </a:p>
        </p:txBody>
      </p:sp>
      <p:sp>
        <p:nvSpPr>
          <p:cNvPr id="123" name="Google Shape;123;p16"/>
          <p:cNvSpPr txBox="1"/>
          <p:nvPr/>
        </p:nvSpPr>
        <p:spPr>
          <a:xfrm>
            <a:off x="857250" y="2876490"/>
            <a:ext cx="95250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•</a:t>
            </a:r>
            <a:endParaRPr/>
          </a:p>
        </p:txBody>
      </p:sp>
      <p:sp>
        <p:nvSpPr>
          <p:cNvPr id="125" name="Google Shape;125;p16"/>
          <p:cNvSpPr txBox="1"/>
          <p:nvPr/>
        </p:nvSpPr>
        <p:spPr>
          <a:xfrm>
            <a:off x="837467" y="3175148"/>
            <a:ext cx="95250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 dirty="0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•</a:t>
            </a:r>
            <a:endParaRPr dirty="0"/>
          </a:p>
        </p:txBody>
      </p:sp>
      <p:sp>
        <p:nvSpPr>
          <p:cNvPr id="126" name="Google Shape;126;p16"/>
          <p:cNvSpPr txBox="1"/>
          <p:nvPr/>
        </p:nvSpPr>
        <p:spPr>
          <a:xfrm>
            <a:off x="942242" y="3100313"/>
            <a:ext cx="4953000" cy="548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25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 dirty="0" err="1">
                <a:solidFill>
                  <a:srgbClr val="FFFFFF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Análisis</a:t>
            </a:r>
            <a:r>
              <a:rPr lang="en-US" sz="1350" b="0" i="0" u="none" strike="noStrike" cap="none" dirty="0">
                <a:solidFill>
                  <a:srgbClr val="FFFFFF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 </a:t>
            </a:r>
            <a:r>
              <a:rPr lang="en-US" sz="1350" b="0" i="0" u="none" strike="noStrike" cap="none" dirty="0" err="1">
                <a:solidFill>
                  <a:srgbClr val="FFFFFF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Predictivo</a:t>
            </a:r>
            <a:r>
              <a:rPr lang="en-US" sz="1350" b="0" i="0" u="none" strike="noStrike" cap="none" dirty="0">
                <a:solidFill>
                  <a:srgbClr val="FFFFFF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:</a:t>
            </a:r>
            <a:r>
              <a:rPr lang="en-US" sz="1350" b="0" i="0" u="none" strike="noStrike" cap="none" dirty="0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350" b="0" i="0" u="none" strike="noStrike" cap="none" dirty="0" err="1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Identificamos</a:t>
            </a:r>
            <a:r>
              <a:rPr lang="en-US" sz="1350" b="0" i="0" u="none" strike="noStrike" cap="none" dirty="0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350" b="0" i="0" u="none" strike="noStrike" cap="none" dirty="0" err="1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tendencias</a:t>
            </a:r>
            <a:r>
              <a:rPr lang="en-US" sz="1350" b="0" i="0" u="none" strike="noStrike" cap="none" dirty="0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 antes de </a:t>
            </a:r>
            <a:r>
              <a:rPr lang="en-US" sz="1350" b="0" i="0" u="none" strike="noStrike" cap="none" dirty="0" err="1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que</a:t>
            </a:r>
            <a:r>
              <a:rPr lang="en-US" sz="1350" b="0" i="0" u="none" strike="noStrike" cap="none" dirty="0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350" b="0" i="0" u="none" strike="noStrike" cap="none" dirty="0" err="1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ocurran</a:t>
            </a:r>
            <a:r>
              <a:rPr lang="en-US" sz="1350" b="0" i="0" u="none" strike="noStrike" cap="none" dirty="0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 para </a:t>
            </a:r>
            <a:r>
              <a:rPr lang="en-US" sz="1350" b="0" i="0" u="none" strike="noStrike" cap="none" dirty="0" err="1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optimizar</a:t>
            </a:r>
            <a:r>
              <a:rPr lang="en-US" sz="1350" b="0" i="0" u="none" strike="noStrike" cap="none" dirty="0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350" b="0" i="0" u="none" strike="noStrike" cap="none" dirty="0" err="1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su</a:t>
            </a:r>
            <a:r>
              <a:rPr lang="en-US" sz="1350" b="0" i="0" u="none" strike="noStrike" cap="none" dirty="0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 ROI.</a:t>
            </a:r>
            <a:endParaRPr dirty="0"/>
          </a:p>
        </p:txBody>
      </p:sp>
      <p:pic>
        <p:nvPicPr>
          <p:cNvPr id="127" name="Google Shape;127;p16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96025" y="1966912"/>
            <a:ext cx="5314950" cy="379095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6"/>
          <p:cNvSpPr txBox="1"/>
          <p:nvPr/>
        </p:nvSpPr>
        <p:spPr>
          <a:xfrm>
            <a:off x="762000" y="571500"/>
            <a:ext cx="11401425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>
                <a:solidFill>
                  <a:srgbClr val="00D2FF"/>
                </a:solidFill>
                <a:latin typeface="Urbanist"/>
                <a:ea typeface="Urbanist"/>
                <a:cs typeface="Urbanist"/>
                <a:sym typeface="Urbanist"/>
              </a:rPr>
              <a:t>AUTOMATIZACIÓN CON INTELIGENCIA ARTIFICIAL</a:t>
            </a:r>
            <a:endParaRPr/>
          </a:p>
        </p:txBody>
      </p:sp>
      <p:sp>
        <p:nvSpPr>
          <p:cNvPr id="130" name="Google Shape;130;p16"/>
          <p:cNvSpPr/>
          <p:nvPr/>
        </p:nvSpPr>
        <p:spPr>
          <a:xfrm>
            <a:off x="571500" y="571500"/>
            <a:ext cx="47625" cy="485775"/>
          </a:xfrm>
          <a:prstGeom prst="rect">
            <a:avLst/>
          </a:prstGeom>
          <a:solidFill>
            <a:srgbClr val="FF8C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E7736A6-5D8D-7B7F-58F6-4A799B59CC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54421" y="0"/>
            <a:ext cx="1723292" cy="172329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1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2356544"/>
            <a:ext cx="3555950" cy="30116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7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064400" y="2356544"/>
            <a:ext cx="3555950" cy="30116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7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62025" y="2747069"/>
            <a:ext cx="476250" cy="381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17"/>
          <p:cNvSpPr txBox="1"/>
          <p:nvPr/>
        </p:nvSpPr>
        <p:spPr>
          <a:xfrm>
            <a:off x="962025" y="3318569"/>
            <a:ext cx="2913645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4" b="1" i="0" u="none" strike="noStrike" cap="none">
                <a:solidFill>
                  <a:srgbClr val="FFFFFF"/>
                </a:solidFill>
                <a:latin typeface="Urbanist"/>
                <a:ea typeface="Urbanist"/>
                <a:cs typeface="Urbanist"/>
                <a:sym typeface="Urbanist"/>
              </a:rPr>
              <a:t>DESARROLLO FULL-STACK</a:t>
            </a:r>
            <a:endParaRPr/>
          </a:p>
        </p:txBody>
      </p:sp>
      <p:sp>
        <p:nvSpPr>
          <p:cNvPr id="141" name="Google Shape;141;p17"/>
          <p:cNvSpPr txBox="1"/>
          <p:nvPr/>
        </p:nvSpPr>
        <p:spPr>
          <a:xfrm>
            <a:off x="962025" y="3709094"/>
            <a:ext cx="2774900" cy="997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 dirty="0" err="1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Aplicaciones</a:t>
            </a:r>
            <a:r>
              <a:rPr lang="en-US" sz="1350" b="0" i="0" u="none" strike="noStrike" cap="none" dirty="0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 web y </a:t>
            </a:r>
            <a:r>
              <a:rPr lang="en-US" sz="1350" b="0" i="0" u="none" strike="noStrike" cap="none" dirty="0" err="1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móviles</a:t>
            </a:r>
            <a:r>
              <a:rPr lang="en-US" sz="1350" b="0" i="0" u="none" strike="noStrike" cap="none" dirty="0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 de alto </a:t>
            </a:r>
            <a:r>
              <a:rPr lang="en-US" sz="1350" b="0" i="0" u="none" strike="noStrike" cap="none" dirty="0" err="1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rendimiento</a:t>
            </a:r>
            <a:r>
              <a:rPr lang="en-US" sz="1350" b="0" i="0" u="none" strike="noStrike" cap="none" dirty="0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 con </a:t>
            </a:r>
            <a:r>
              <a:rPr lang="en-US" sz="1350" b="0" i="0" u="none" strike="noStrike" cap="none" dirty="0" err="1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foco</a:t>
            </a:r>
            <a:r>
              <a:rPr lang="en-US" sz="1350" b="0" i="0" u="none" strike="noStrike" cap="none" dirty="0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350" b="0" i="0" u="none" strike="noStrike" cap="none" dirty="0" err="1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en</a:t>
            </a:r>
            <a:r>
              <a:rPr lang="en-US" sz="1350" b="0" i="0" u="none" strike="noStrike" cap="none" dirty="0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350" b="0" i="0" u="none" strike="noStrike" cap="none" dirty="0" err="1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experiencia</a:t>
            </a:r>
            <a:r>
              <a:rPr lang="en-US" sz="1350" b="0" i="0" u="none" strike="noStrike" cap="none" dirty="0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 de </a:t>
            </a:r>
            <a:r>
              <a:rPr lang="en-US" sz="1350" b="0" i="0" u="none" strike="noStrike" cap="none" dirty="0" err="1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usuario</a:t>
            </a:r>
            <a:r>
              <a:rPr lang="en-US" sz="1350" b="0" i="0" u="none" strike="noStrike" cap="none" dirty="0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350" b="0" i="0" u="none" strike="noStrike" cap="none" dirty="0" err="1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intuitiva</a:t>
            </a:r>
            <a:r>
              <a:rPr lang="en-US" sz="1350" b="0" i="0" u="none" strike="noStrike" cap="none" dirty="0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  <a:endParaRPr dirty="0"/>
          </a:p>
        </p:txBody>
      </p:sp>
      <p:pic>
        <p:nvPicPr>
          <p:cNvPr id="145" name="Google Shape;145;p17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555787" y="2894856"/>
            <a:ext cx="381000" cy="381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7"/>
          <p:cNvSpPr txBox="1"/>
          <p:nvPr/>
        </p:nvSpPr>
        <p:spPr>
          <a:xfrm>
            <a:off x="6427370" y="3385393"/>
            <a:ext cx="2913645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4" b="1" i="0" u="none" strike="noStrike" cap="none" dirty="0">
                <a:solidFill>
                  <a:srgbClr val="FFFFFF"/>
                </a:solidFill>
                <a:latin typeface="Urbanist"/>
                <a:ea typeface="Urbanist"/>
                <a:cs typeface="Urbanist"/>
                <a:sym typeface="Urbanist"/>
              </a:rPr>
              <a:t>CIBERSEGURIDAD</a:t>
            </a:r>
            <a:endParaRPr dirty="0"/>
          </a:p>
        </p:txBody>
      </p:sp>
      <p:sp>
        <p:nvSpPr>
          <p:cNvPr id="147" name="Google Shape;147;p17"/>
          <p:cNvSpPr txBox="1"/>
          <p:nvPr/>
        </p:nvSpPr>
        <p:spPr>
          <a:xfrm>
            <a:off x="6462712" y="3604468"/>
            <a:ext cx="2774900" cy="8228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 dirty="0" err="1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Protección</a:t>
            </a:r>
            <a:r>
              <a:rPr lang="en-US" sz="1350" b="0" i="0" u="none" strike="noStrike" cap="none" dirty="0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350" b="0" i="0" u="none" strike="noStrike" cap="none" dirty="0" err="1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proactiva</a:t>
            </a:r>
            <a:r>
              <a:rPr lang="en-US" sz="1350" b="0" i="0" u="none" strike="noStrike" cap="none" dirty="0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 de </a:t>
            </a:r>
            <a:r>
              <a:rPr lang="en-US" sz="1350" b="0" i="0" u="none" strike="noStrike" cap="none" dirty="0" err="1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datos</a:t>
            </a:r>
            <a:r>
              <a:rPr lang="en-US" sz="1350" b="0" i="0" u="none" strike="noStrike" cap="none" dirty="0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 y </a:t>
            </a:r>
            <a:r>
              <a:rPr lang="en-US" sz="1350" b="0" i="0" u="none" strike="noStrike" cap="none" dirty="0" err="1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cumplimiento</a:t>
            </a:r>
            <a:r>
              <a:rPr lang="en-US" sz="1350" b="0" i="0" u="none" strike="noStrike" cap="none" dirty="0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350" b="0" i="0" u="none" strike="noStrike" cap="none" dirty="0" err="1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normativo</a:t>
            </a:r>
            <a:r>
              <a:rPr lang="en-US" sz="1350" b="0" i="0" u="none" strike="noStrike" cap="none" dirty="0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 para sus </a:t>
            </a:r>
            <a:r>
              <a:rPr lang="en-US" sz="1350" b="0" i="0" u="none" strike="noStrike" cap="none" dirty="0" err="1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activos</a:t>
            </a:r>
            <a:r>
              <a:rPr lang="en-US" sz="1350" b="0" i="0" u="none" strike="noStrike" cap="none" dirty="0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350" b="0" i="0" u="none" strike="noStrike" cap="none" dirty="0" err="1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digitales</a:t>
            </a:r>
            <a:r>
              <a:rPr lang="en-US" sz="1350" b="0" i="0" u="none" strike="noStrike" cap="none" dirty="0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350" b="0" i="0" u="none" strike="noStrike" cap="none" dirty="0" err="1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más</a:t>
            </a:r>
            <a:r>
              <a:rPr lang="en-US" sz="1350" b="0" i="0" u="none" strike="noStrike" cap="none" dirty="0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350" b="0" i="0" u="none" strike="noStrike" cap="none" dirty="0" err="1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críticos</a:t>
            </a:r>
            <a:r>
              <a:rPr lang="en-US" sz="1350" b="0" i="0" u="none" strike="noStrike" cap="none" dirty="0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  <a:endParaRPr dirty="0"/>
          </a:p>
        </p:txBody>
      </p:sp>
      <p:sp>
        <p:nvSpPr>
          <p:cNvPr id="149" name="Google Shape;149;p17"/>
          <p:cNvSpPr txBox="1"/>
          <p:nvPr/>
        </p:nvSpPr>
        <p:spPr>
          <a:xfrm>
            <a:off x="762000" y="571500"/>
            <a:ext cx="11401425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>
                <a:solidFill>
                  <a:srgbClr val="00D2FF"/>
                </a:solidFill>
                <a:latin typeface="Urbanist"/>
                <a:ea typeface="Urbanist"/>
                <a:cs typeface="Urbanist"/>
                <a:sym typeface="Urbanist"/>
              </a:rPr>
              <a:t>INGENIERÍA DE SOFTWARE Y CLOUD</a:t>
            </a:r>
            <a:endParaRPr/>
          </a:p>
        </p:txBody>
      </p:sp>
      <p:sp>
        <p:nvSpPr>
          <p:cNvPr id="150" name="Google Shape;150;p17"/>
          <p:cNvSpPr/>
          <p:nvPr/>
        </p:nvSpPr>
        <p:spPr>
          <a:xfrm>
            <a:off x="571500" y="571500"/>
            <a:ext cx="47625" cy="485775"/>
          </a:xfrm>
          <a:prstGeom prst="rect">
            <a:avLst/>
          </a:prstGeom>
          <a:solidFill>
            <a:srgbClr val="FF8C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F5DA669-ACE4-4875-17C1-720CD519840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04337" y="24556"/>
            <a:ext cx="1850975" cy="185097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p1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18"/>
          <p:cNvSpPr txBox="1"/>
          <p:nvPr/>
        </p:nvSpPr>
        <p:spPr>
          <a:xfrm>
            <a:off x="762000" y="1291679"/>
            <a:ext cx="5000625" cy="971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>
                <a:solidFill>
                  <a:srgbClr val="00D2FF"/>
                </a:solidFill>
                <a:latin typeface="Urbanist"/>
                <a:ea typeface="Urbanist"/>
                <a:cs typeface="Urbanist"/>
                <a:sym typeface="Urbanist"/>
              </a:rPr>
              <a:t>ESTRATEGIA DIGITAL Y AUDITORÍA IA</a:t>
            </a:r>
            <a:endParaRPr/>
          </a:p>
        </p:txBody>
      </p:sp>
      <p:sp>
        <p:nvSpPr>
          <p:cNvPr id="157" name="Google Shape;157;p18"/>
          <p:cNvSpPr/>
          <p:nvPr/>
        </p:nvSpPr>
        <p:spPr>
          <a:xfrm>
            <a:off x="571500" y="1291679"/>
            <a:ext cx="47625" cy="971550"/>
          </a:xfrm>
          <a:prstGeom prst="rect">
            <a:avLst/>
          </a:prstGeom>
          <a:solidFill>
            <a:srgbClr val="FF8C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18"/>
          <p:cNvSpPr txBox="1"/>
          <p:nvPr/>
        </p:nvSpPr>
        <p:spPr>
          <a:xfrm>
            <a:off x="571500" y="2815679"/>
            <a:ext cx="4953000" cy="997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 dirty="0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No </a:t>
            </a:r>
            <a:r>
              <a:rPr lang="en-US" sz="1350" b="0" i="0" u="none" strike="noStrike" cap="none" dirty="0" err="1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implementamos</a:t>
            </a:r>
            <a:r>
              <a:rPr lang="en-US" sz="1350" b="0" i="0" u="none" strike="noStrike" cap="none" dirty="0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350" b="0" i="0" u="none" strike="noStrike" cap="none" dirty="0" err="1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tecnología</a:t>
            </a:r>
            <a:r>
              <a:rPr lang="en-US" sz="1350" b="0" i="0" u="none" strike="noStrike" cap="none" dirty="0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350" b="0" i="0" u="none" strike="noStrike" cap="none" dirty="0" err="1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por</a:t>
            </a:r>
            <a:r>
              <a:rPr lang="en-US" sz="1350" b="0" i="0" u="none" strike="noStrike" cap="none" dirty="0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350" b="0" i="0" u="none" strike="noStrike" cap="none" dirty="0" err="1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moda</a:t>
            </a:r>
            <a:r>
              <a:rPr lang="en-US" sz="1350" b="0" i="0" u="none" strike="noStrike" cap="none" dirty="0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, </a:t>
            </a:r>
            <a:r>
              <a:rPr lang="en-US" sz="1350" b="0" i="0" u="none" strike="noStrike" cap="none" dirty="0" err="1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sino</a:t>
            </a:r>
            <a:r>
              <a:rPr lang="en-US" sz="1350" b="0" i="0" u="none" strike="noStrike" cap="none" dirty="0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350" b="0" i="0" u="none" strike="noStrike" cap="none" dirty="0" err="1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por</a:t>
            </a:r>
            <a:r>
              <a:rPr lang="en-US" sz="1350" b="0" i="0" u="none" strike="noStrike" cap="none" dirty="0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350" b="0" i="0" u="none" strike="noStrike" cap="none" dirty="0" err="1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impacto</a:t>
            </a:r>
            <a:r>
              <a:rPr lang="en-US" sz="1350" b="0" i="0" u="none" strike="noStrike" cap="none" dirty="0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. </a:t>
            </a:r>
            <a:r>
              <a:rPr lang="en-US" sz="1350" b="0" i="0" u="none" strike="noStrike" cap="none" dirty="0" err="1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Realizamos</a:t>
            </a:r>
            <a:r>
              <a:rPr lang="en-US" sz="1350" b="0" i="0" u="none" strike="noStrike" cap="none" dirty="0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350" b="0" i="0" u="none" strike="noStrike" cap="none" dirty="0" err="1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auditorías</a:t>
            </a:r>
            <a:r>
              <a:rPr lang="en-US" sz="1350" b="0" i="0" u="none" strike="noStrike" cap="none" dirty="0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350" b="0" i="0" u="none" strike="noStrike" cap="none" dirty="0" err="1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exhaustivas</a:t>
            </a:r>
            <a:r>
              <a:rPr lang="en-US" sz="1350" b="0" i="0" u="none" strike="noStrike" cap="none" dirty="0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 para </a:t>
            </a:r>
            <a:r>
              <a:rPr lang="en-US" sz="1350" b="0" i="0" u="none" strike="noStrike" cap="none" dirty="0" err="1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identificar</a:t>
            </a:r>
            <a:r>
              <a:rPr lang="en-US" sz="1350" b="0" i="0" u="none" strike="noStrike" cap="none" dirty="0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350" b="0" i="0" u="none" strike="noStrike" cap="none" dirty="0" err="1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los</a:t>
            </a:r>
            <a:r>
              <a:rPr lang="en-US" sz="1350" b="0" i="0" u="none" strike="noStrike" cap="none" dirty="0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 puntos de mayor </a:t>
            </a:r>
            <a:r>
              <a:rPr lang="en-US" sz="1350" b="0" i="0" u="none" strike="noStrike" cap="none" dirty="0" err="1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retorno</a:t>
            </a:r>
            <a:r>
              <a:rPr lang="en-US" sz="1350" b="0" i="0" u="none" strike="noStrike" cap="none" dirty="0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 de inversion</a:t>
            </a:r>
            <a:r>
              <a:rPr lang="en-US" sz="1350" dirty="0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  <a:endParaRPr dirty="0"/>
          </a:p>
        </p:txBody>
      </p:sp>
      <p:pic>
        <p:nvPicPr>
          <p:cNvPr id="159" name="Google Shape;159;p18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18"/>
          <p:cNvSpPr txBox="1"/>
          <p:nvPr/>
        </p:nvSpPr>
        <p:spPr>
          <a:xfrm>
            <a:off x="571500" y="4267200"/>
            <a:ext cx="4953000" cy="274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4765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Diagnóstico de procesos actuales.</a:t>
            </a:r>
            <a:endParaRPr/>
          </a:p>
        </p:txBody>
      </p:sp>
      <p:sp>
        <p:nvSpPr>
          <p:cNvPr id="161" name="Google Shape;161;p18"/>
          <p:cNvSpPr txBox="1"/>
          <p:nvPr/>
        </p:nvSpPr>
        <p:spPr>
          <a:xfrm>
            <a:off x="571500" y="4712940"/>
            <a:ext cx="4953000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4765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 dirty="0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Hoja de </a:t>
            </a:r>
            <a:r>
              <a:rPr lang="en-US" sz="1350" b="0" i="0" u="none" strike="noStrike" cap="none" dirty="0" err="1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ruta</a:t>
            </a:r>
            <a:r>
              <a:rPr lang="en-US" sz="1350" b="0" i="0" u="none" strike="noStrike" cap="none" dirty="0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 para </a:t>
            </a:r>
            <a:r>
              <a:rPr lang="en-US" sz="1350" b="0" i="0" u="none" strike="noStrike" cap="none" dirty="0" err="1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adopción</a:t>
            </a:r>
            <a:r>
              <a:rPr lang="en-US" sz="1350" dirty="0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  <a:endParaRPr dirty="0"/>
          </a:p>
        </p:txBody>
      </p:sp>
      <p:sp>
        <p:nvSpPr>
          <p:cNvPr id="162" name="Google Shape;162;p18"/>
          <p:cNvSpPr txBox="1"/>
          <p:nvPr/>
        </p:nvSpPr>
        <p:spPr>
          <a:xfrm>
            <a:off x="571500" y="5158680"/>
            <a:ext cx="4953000" cy="274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4765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Proyecciones financieras de ahorro.</a:t>
            </a:r>
            <a:endParaRPr/>
          </a:p>
        </p:txBody>
      </p:sp>
      <p:pic>
        <p:nvPicPr>
          <p:cNvPr id="163" name="Google Shape;163;p18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1500" y="4314825"/>
            <a:ext cx="152400" cy="17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18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71500" y="4760565"/>
            <a:ext cx="152400" cy="17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8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71500" y="5206305"/>
            <a:ext cx="152400" cy="171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p1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8575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19"/>
          <p:cNvSpPr txBox="1"/>
          <p:nvPr/>
        </p:nvSpPr>
        <p:spPr>
          <a:xfrm>
            <a:off x="571500" y="2796480"/>
            <a:ext cx="533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0" b="0" i="0" u="none" strike="noStrike" cap="none">
                <a:solidFill>
                  <a:srgbClr val="00D2FF"/>
                </a:solidFill>
                <a:latin typeface="Urbanist ExtraBold"/>
                <a:ea typeface="Urbanist ExtraBold"/>
                <a:cs typeface="Urbanist ExtraBold"/>
                <a:sym typeface="Urbanist ExtraBold"/>
              </a:rPr>
              <a:t>80%</a:t>
            </a:r>
            <a:endParaRPr/>
          </a:p>
        </p:txBody>
      </p:sp>
      <p:sp>
        <p:nvSpPr>
          <p:cNvPr id="172" name="Google Shape;172;p19"/>
          <p:cNvSpPr txBox="1"/>
          <p:nvPr/>
        </p:nvSpPr>
        <p:spPr>
          <a:xfrm>
            <a:off x="571500" y="4034730"/>
            <a:ext cx="5334000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FF8C00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Reducción de Costos</a:t>
            </a:r>
            <a:endParaRPr/>
          </a:p>
        </p:txBody>
      </p:sp>
      <p:sp>
        <p:nvSpPr>
          <p:cNvPr id="173" name="Google Shape;173;p19"/>
          <p:cNvSpPr txBox="1"/>
          <p:nvPr/>
        </p:nvSpPr>
        <p:spPr>
          <a:xfrm>
            <a:off x="571500" y="4482405"/>
            <a:ext cx="5334000" cy="274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Promedio en gastos operativos de procesamiento de datos.</a:t>
            </a:r>
            <a:endParaRPr/>
          </a:p>
        </p:txBody>
      </p:sp>
      <p:sp>
        <p:nvSpPr>
          <p:cNvPr id="174" name="Google Shape;174;p19"/>
          <p:cNvSpPr txBox="1"/>
          <p:nvPr/>
        </p:nvSpPr>
        <p:spPr>
          <a:xfrm>
            <a:off x="6286500" y="2796480"/>
            <a:ext cx="533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0" b="0" i="0" u="none" strike="noStrike" cap="none">
                <a:solidFill>
                  <a:srgbClr val="00D2FF"/>
                </a:solidFill>
                <a:latin typeface="Urbanist ExtraBold"/>
                <a:ea typeface="Urbanist ExtraBold"/>
                <a:cs typeface="Urbanist ExtraBold"/>
                <a:sym typeface="Urbanist ExtraBold"/>
              </a:rPr>
              <a:t>5X</a:t>
            </a:r>
            <a:endParaRPr/>
          </a:p>
        </p:txBody>
      </p:sp>
      <p:sp>
        <p:nvSpPr>
          <p:cNvPr id="175" name="Google Shape;175;p19"/>
          <p:cNvSpPr txBox="1"/>
          <p:nvPr/>
        </p:nvSpPr>
        <p:spPr>
          <a:xfrm>
            <a:off x="6286500" y="4034730"/>
            <a:ext cx="5334000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FF8C00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Aumento de Productividad</a:t>
            </a:r>
            <a:endParaRPr/>
          </a:p>
        </p:txBody>
      </p:sp>
      <p:sp>
        <p:nvSpPr>
          <p:cNvPr id="176" name="Google Shape;176;p19"/>
          <p:cNvSpPr txBox="1"/>
          <p:nvPr/>
        </p:nvSpPr>
        <p:spPr>
          <a:xfrm>
            <a:off x="6286500" y="4482405"/>
            <a:ext cx="5334000" cy="274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Eficiencia lograda en equipos de atención y ventas.</a:t>
            </a:r>
            <a:endParaRPr/>
          </a:p>
        </p:txBody>
      </p:sp>
      <p:sp>
        <p:nvSpPr>
          <p:cNvPr id="178" name="Google Shape;178;p19"/>
          <p:cNvSpPr txBox="1"/>
          <p:nvPr/>
        </p:nvSpPr>
        <p:spPr>
          <a:xfrm>
            <a:off x="762000" y="571500"/>
            <a:ext cx="11401425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>
                <a:solidFill>
                  <a:srgbClr val="00D2FF"/>
                </a:solidFill>
                <a:latin typeface="Urbanist"/>
                <a:ea typeface="Urbanist"/>
                <a:cs typeface="Urbanist"/>
                <a:sym typeface="Urbanist"/>
              </a:rPr>
              <a:t>RESULTADOS QUE HABLAN POR SÍ SOLOS</a:t>
            </a:r>
            <a:endParaRPr/>
          </a:p>
        </p:txBody>
      </p:sp>
      <p:sp>
        <p:nvSpPr>
          <p:cNvPr id="179" name="Google Shape;179;p19"/>
          <p:cNvSpPr/>
          <p:nvPr/>
        </p:nvSpPr>
        <p:spPr>
          <a:xfrm>
            <a:off x="571500" y="571500"/>
            <a:ext cx="47625" cy="485775"/>
          </a:xfrm>
          <a:prstGeom prst="rect">
            <a:avLst/>
          </a:prstGeom>
          <a:solidFill>
            <a:srgbClr val="FF8C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49E2903-EFBB-12B3-41C2-CEA3779D32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90992" y="0"/>
            <a:ext cx="2172433" cy="217243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20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85" name="Google Shape;185;p20"/>
          <p:cNvGraphicFramePr/>
          <p:nvPr>
            <p:extLst>
              <p:ext uri="{D42A27DB-BD31-4B8C-83A1-F6EECF244321}">
                <p14:modId xmlns:p14="http://schemas.microsoft.com/office/powerpoint/2010/main" val="2504487104"/>
              </p:ext>
            </p:extLst>
          </p:nvPr>
        </p:nvGraphicFramePr>
        <p:xfrm>
          <a:off x="571500" y="2462212"/>
          <a:ext cx="11049000" cy="299087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568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77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471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563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981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1" u="none" strike="noStrike" cap="none">
                          <a:solidFill>
                            <a:schemeClr val="tx1"/>
                          </a:solidFill>
                          <a:sym typeface="Inter"/>
                        </a:rPr>
                        <a:t>Servicio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63500" marR="63500" marT="25400" marB="2540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1" u="none" strike="noStrike" cap="none">
                          <a:solidFill>
                            <a:schemeClr val="tx1"/>
                          </a:solidFill>
                          <a:sym typeface="Inter"/>
                        </a:rPr>
                        <a:t>Implementación Única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63500" marR="63500" marT="25400" marB="2540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1" u="none" strike="noStrike" cap="none">
                          <a:solidFill>
                            <a:schemeClr val="tx1"/>
                          </a:solidFill>
                          <a:sym typeface="Inter"/>
                        </a:rPr>
                        <a:t>Soporte Mensual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63500" marR="63500" marT="25400" marB="2540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1" u="none" strike="noStrike" cap="none" dirty="0">
                          <a:solidFill>
                            <a:schemeClr val="tx1"/>
                          </a:solidFill>
                          <a:sym typeface="Inter"/>
                        </a:rPr>
                        <a:t>Partner </a:t>
                      </a:r>
                      <a:r>
                        <a:rPr lang="en-US" sz="1500" b="1" u="none" strike="noStrike" cap="none" dirty="0" err="1">
                          <a:solidFill>
                            <a:schemeClr val="tx1"/>
                          </a:solidFill>
                          <a:sym typeface="Inter"/>
                        </a:rPr>
                        <a:t>Estratégico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63500" marR="63500" marT="25400" marB="254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81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 dirty="0">
                        <a:solidFill>
                          <a:schemeClr val="tx1"/>
                        </a:solidFill>
                      </a:endParaRPr>
                    </a:p>
                  </a:txBody>
                  <a:tcPr marL="63500" marR="63500" marT="25400" marB="2540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1" u="none" strike="noStrike" cap="none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0" marR="63500" marT="25400" marB="2540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1" u="none" strike="noStrike" cap="none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0" marR="63500" marT="25400" marB="2540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1" u="none" strike="noStrike" cap="none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0" marR="63500" marT="25400" marB="254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817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400" b="1" u="none" strike="noStrike" cap="none" dirty="0" err="1">
                          <a:solidFill>
                            <a:schemeClr val="tx1"/>
                          </a:solidFill>
                          <a:sym typeface="Inter"/>
                        </a:rPr>
                        <a:t>Auditoría</a:t>
                      </a:r>
                      <a:r>
                        <a:rPr lang="en-US" sz="1400" b="1" u="none" strike="noStrike" cap="none" dirty="0">
                          <a:solidFill>
                            <a:schemeClr val="tx1"/>
                          </a:solidFill>
                          <a:sym typeface="Inter"/>
                        </a:rPr>
                        <a:t> IA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 dirty="0">
                        <a:solidFill>
                          <a:schemeClr val="tx1"/>
                        </a:solidFill>
                      </a:endParaRPr>
                    </a:p>
                  </a:txBody>
                  <a:tcPr marL="63500" marR="63500" marT="25400" marB="2540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1" u="none" strike="noStrike" cap="none" dirty="0">
                          <a:solidFill>
                            <a:schemeClr val="tx1"/>
                          </a:solidFill>
                          <a:sym typeface="Inter"/>
                        </a:rPr>
                        <a:t>Proyecto Cerrado</a:t>
                      </a:r>
                      <a:endParaRPr b="1" dirty="0">
                        <a:solidFill>
                          <a:schemeClr val="tx1"/>
                        </a:solidFill>
                      </a:endParaRPr>
                    </a:p>
                  </a:txBody>
                  <a:tcPr marL="63500" marR="63500" marT="25400" marB="2540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1" u="none" strike="noStrike" cap="none" dirty="0" err="1">
                          <a:solidFill>
                            <a:schemeClr val="tx1"/>
                          </a:solidFill>
                          <a:sym typeface="Inter"/>
                        </a:rPr>
                        <a:t>Mantenimiento</a:t>
                      </a:r>
                      <a:r>
                        <a:rPr lang="en-US" sz="1350" b="1" u="none" strike="noStrike" cap="none" dirty="0">
                          <a:solidFill>
                            <a:schemeClr val="tx1"/>
                          </a:solidFill>
                          <a:sym typeface="Inter"/>
                        </a:rPr>
                        <a:t> </a:t>
                      </a:r>
                      <a:r>
                        <a:rPr lang="en-US" sz="1350" b="1" u="none" strike="noStrike" cap="none" dirty="0" err="1">
                          <a:solidFill>
                            <a:schemeClr val="tx1"/>
                          </a:solidFill>
                          <a:sym typeface="Inter"/>
                        </a:rPr>
                        <a:t>Mensual</a:t>
                      </a:r>
                      <a:endParaRPr b="1" dirty="0">
                        <a:solidFill>
                          <a:schemeClr val="tx1"/>
                        </a:solidFill>
                      </a:endParaRPr>
                    </a:p>
                  </a:txBody>
                  <a:tcPr marL="63500" marR="63500" marT="25400" marB="2540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1" u="none" strike="noStrike" cap="none">
                          <a:solidFill>
                            <a:schemeClr val="tx1"/>
                          </a:solidFill>
                          <a:sym typeface="Inter"/>
                        </a:rPr>
                        <a:t>Evolución Continua</a:t>
                      </a:r>
                      <a:endParaRPr b="1">
                        <a:solidFill>
                          <a:schemeClr val="tx1"/>
                        </a:solidFill>
                      </a:endParaRPr>
                    </a:p>
                  </a:txBody>
                  <a:tcPr marL="63500" marR="63500" marT="25400" marB="2540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817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400" b="1" u="none" strike="noStrike" cap="none" dirty="0">
                          <a:solidFill>
                            <a:schemeClr val="tx1"/>
                          </a:solidFill>
                          <a:sym typeface="Inter"/>
                        </a:rPr>
                        <a:t>Desarrollo Web/App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 dirty="0">
                        <a:solidFill>
                          <a:schemeClr val="tx1"/>
                        </a:solidFill>
                      </a:endParaRPr>
                    </a:p>
                  </a:txBody>
                  <a:tcPr marL="63500" marR="63500" marT="25400" marB="2540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1" u="none" strike="noStrike" cap="none">
                          <a:solidFill>
                            <a:schemeClr val="tx1"/>
                          </a:solidFill>
                          <a:sym typeface="Inter"/>
                        </a:rPr>
                        <a:t>Setup Inicial</a:t>
                      </a:r>
                      <a:endParaRPr b="1">
                        <a:solidFill>
                          <a:schemeClr val="tx1"/>
                        </a:solidFill>
                      </a:endParaRPr>
                    </a:p>
                  </a:txBody>
                  <a:tcPr marL="63500" marR="63500" marT="25400" marB="2540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1" u="none" strike="noStrike" cap="none">
                          <a:solidFill>
                            <a:schemeClr val="tx1"/>
                          </a:solidFill>
                          <a:sym typeface="Inter"/>
                        </a:rPr>
                        <a:t>Monitoreo 24/7</a:t>
                      </a:r>
                      <a:endParaRPr b="1">
                        <a:solidFill>
                          <a:schemeClr val="tx1"/>
                        </a:solidFill>
                      </a:endParaRPr>
                    </a:p>
                  </a:txBody>
                  <a:tcPr marL="63500" marR="63500" marT="25400" marB="2540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1" u="none" strike="noStrike" cap="none">
                          <a:solidFill>
                            <a:schemeClr val="tx1"/>
                          </a:solidFill>
                          <a:sym typeface="Inter"/>
                        </a:rPr>
                        <a:t>Optimización de Costos</a:t>
                      </a:r>
                      <a:endParaRPr b="1">
                        <a:solidFill>
                          <a:schemeClr val="tx1"/>
                        </a:solidFill>
                      </a:endParaRPr>
                    </a:p>
                  </a:txBody>
                  <a:tcPr marL="63500" marR="63500" marT="25400" marB="2540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817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400" b="1" u="none" strike="noStrike" cap="none" dirty="0">
                          <a:solidFill>
                            <a:schemeClr val="tx1"/>
                          </a:solidFill>
                          <a:sym typeface="Inter"/>
                        </a:rPr>
                        <a:t>Consultor </a:t>
                      </a:r>
                      <a:r>
                        <a:rPr lang="en-US" sz="1400" b="1" u="none" strike="noStrike" cap="none" dirty="0" err="1">
                          <a:solidFill>
                            <a:schemeClr val="tx1"/>
                          </a:solidFill>
                          <a:sym typeface="Inter"/>
                        </a:rPr>
                        <a:t>Dedicado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 dirty="0">
                        <a:solidFill>
                          <a:schemeClr val="tx1"/>
                        </a:solidFill>
                      </a:endParaRPr>
                    </a:p>
                  </a:txBody>
                  <a:tcPr marL="63500" marR="63500" marT="25400" marB="2540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1" u="none" strike="noStrike" cap="none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0" marR="63500" marT="25400" marB="2540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1" u="none" strike="noStrike" cap="none" dirty="0" err="1">
                          <a:solidFill>
                            <a:schemeClr val="tx1"/>
                          </a:solidFill>
                          <a:sym typeface="Inter"/>
                        </a:rPr>
                        <a:t>Parcial</a:t>
                      </a:r>
                      <a:endParaRPr b="1" dirty="0">
                        <a:solidFill>
                          <a:schemeClr val="tx1"/>
                        </a:solidFill>
                      </a:endParaRPr>
                    </a:p>
                  </a:txBody>
                  <a:tcPr marL="63500" marR="63500" marT="25400" marB="2540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1" u="none" strike="noStrike" cap="none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0" marR="63500" marT="25400" marB="2540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86" name="Google Shape;186;p20"/>
          <p:cNvSpPr/>
          <p:nvPr/>
        </p:nvSpPr>
        <p:spPr>
          <a:xfrm>
            <a:off x="571500" y="3062287"/>
            <a:ext cx="2568326" cy="19050"/>
          </a:xfrm>
          <a:prstGeom prst="rect">
            <a:avLst/>
          </a:prstGeom>
          <a:solidFill>
            <a:srgbClr val="FF8C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20"/>
          <p:cNvSpPr/>
          <p:nvPr/>
        </p:nvSpPr>
        <p:spPr>
          <a:xfrm>
            <a:off x="3139826" y="3062287"/>
            <a:ext cx="3077170" cy="19050"/>
          </a:xfrm>
          <a:prstGeom prst="rect">
            <a:avLst/>
          </a:prstGeom>
          <a:solidFill>
            <a:srgbClr val="FF8C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20"/>
          <p:cNvSpPr/>
          <p:nvPr/>
        </p:nvSpPr>
        <p:spPr>
          <a:xfrm>
            <a:off x="6216997" y="3062287"/>
            <a:ext cx="2447180" cy="19050"/>
          </a:xfrm>
          <a:prstGeom prst="rect">
            <a:avLst/>
          </a:prstGeom>
          <a:solidFill>
            <a:srgbClr val="FF8C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20"/>
          <p:cNvSpPr/>
          <p:nvPr/>
        </p:nvSpPr>
        <p:spPr>
          <a:xfrm>
            <a:off x="8664178" y="3062287"/>
            <a:ext cx="2956321" cy="19050"/>
          </a:xfrm>
          <a:prstGeom prst="rect">
            <a:avLst/>
          </a:prstGeom>
          <a:solidFill>
            <a:srgbClr val="FF8C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20"/>
          <p:cNvSpPr/>
          <p:nvPr/>
        </p:nvSpPr>
        <p:spPr>
          <a:xfrm>
            <a:off x="571500" y="3667125"/>
            <a:ext cx="2568326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20"/>
          <p:cNvSpPr/>
          <p:nvPr/>
        </p:nvSpPr>
        <p:spPr>
          <a:xfrm>
            <a:off x="3139826" y="3667125"/>
            <a:ext cx="3077170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20"/>
          <p:cNvSpPr/>
          <p:nvPr/>
        </p:nvSpPr>
        <p:spPr>
          <a:xfrm>
            <a:off x="6216997" y="3667125"/>
            <a:ext cx="2447180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20"/>
          <p:cNvSpPr/>
          <p:nvPr/>
        </p:nvSpPr>
        <p:spPr>
          <a:xfrm>
            <a:off x="8664178" y="3667125"/>
            <a:ext cx="2956321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20"/>
          <p:cNvSpPr/>
          <p:nvPr/>
        </p:nvSpPr>
        <p:spPr>
          <a:xfrm>
            <a:off x="571500" y="4257675"/>
            <a:ext cx="2568326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20"/>
          <p:cNvSpPr/>
          <p:nvPr/>
        </p:nvSpPr>
        <p:spPr>
          <a:xfrm>
            <a:off x="3139826" y="4257675"/>
            <a:ext cx="3077170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20"/>
          <p:cNvSpPr/>
          <p:nvPr/>
        </p:nvSpPr>
        <p:spPr>
          <a:xfrm>
            <a:off x="6216997" y="4257675"/>
            <a:ext cx="2447180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20"/>
          <p:cNvSpPr/>
          <p:nvPr/>
        </p:nvSpPr>
        <p:spPr>
          <a:xfrm>
            <a:off x="8664178" y="4257675"/>
            <a:ext cx="2956321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20"/>
          <p:cNvSpPr/>
          <p:nvPr/>
        </p:nvSpPr>
        <p:spPr>
          <a:xfrm>
            <a:off x="571500" y="4848225"/>
            <a:ext cx="2568326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20"/>
          <p:cNvSpPr/>
          <p:nvPr/>
        </p:nvSpPr>
        <p:spPr>
          <a:xfrm>
            <a:off x="3139826" y="4848225"/>
            <a:ext cx="3077170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20"/>
          <p:cNvSpPr/>
          <p:nvPr/>
        </p:nvSpPr>
        <p:spPr>
          <a:xfrm>
            <a:off x="6216997" y="4848225"/>
            <a:ext cx="2447180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20"/>
          <p:cNvSpPr/>
          <p:nvPr/>
        </p:nvSpPr>
        <p:spPr>
          <a:xfrm>
            <a:off x="8664178" y="4848225"/>
            <a:ext cx="2956321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20"/>
          <p:cNvSpPr/>
          <p:nvPr/>
        </p:nvSpPr>
        <p:spPr>
          <a:xfrm>
            <a:off x="571500" y="5438775"/>
            <a:ext cx="2568326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20"/>
          <p:cNvSpPr/>
          <p:nvPr/>
        </p:nvSpPr>
        <p:spPr>
          <a:xfrm>
            <a:off x="3139826" y="5438775"/>
            <a:ext cx="3077170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20"/>
          <p:cNvSpPr/>
          <p:nvPr/>
        </p:nvSpPr>
        <p:spPr>
          <a:xfrm>
            <a:off x="6216997" y="5438775"/>
            <a:ext cx="2447180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20"/>
          <p:cNvSpPr/>
          <p:nvPr/>
        </p:nvSpPr>
        <p:spPr>
          <a:xfrm>
            <a:off x="8664178" y="5438775"/>
            <a:ext cx="2956321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7" name="Google Shape;207;p20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54678" y="3300412"/>
            <a:ext cx="171450" cy="17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20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30326" y="3300412"/>
            <a:ext cx="171450" cy="17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20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07497" y="3300412"/>
            <a:ext cx="171450" cy="17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20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30326" y="3300412"/>
            <a:ext cx="171450" cy="17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20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07497" y="3300412"/>
            <a:ext cx="171450" cy="17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20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54678" y="3300412"/>
            <a:ext cx="171450" cy="171450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20"/>
          <p:cNvSpPr txBox="1"/>
          <p:nvPr/>
        </p:nvSpPr>
        <p:spPr>
          <a:xfrm>
            <a:off x="762000" y="571500"/>
            <a:ext cx="11401425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>
                <a:solidFill>
                  <a:srgbClr val="00D2FF"/>
                </a:solidFill>
                <a:latin typeface="Urbanist"/>
                <a:ea typeface="Urbanist"/>
                <a:cs typeface="Urbanist"/>
                <a:sym typeface="Urbanist"/>
              </a:rPr>
              <a:t>MODELOS DE ASOCIACIÓN</a:t>
            </a:r>
            <a:endParaRPr/>
          </a:p>
        </p:txBody>
      </p:sp>
      <p:sp>
        <p:nvSpPr>
          <p:cNvPr id="218" name="Google Shape;218;p20"/>
          <p:cNvSpPr/>
          <p:nvPr/>
        </p:nvSpPr>
        <p:spPr>
          <a:xfrm>
            <a:off x="571500" y="571500"/>
            <a:ext cx="47625" cy="485775"/>
          </a:xfrm>
          <a:prstGeom prst="rect">
            <a:avLst/>
          </a:prstGeom>
          <a:solidFill>
            <a:srgbClr val="FF8C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6692A84-AB08-8AE7-B4A2-52C5EF957E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72321" y="51837"/>
            <a:ext cx="2091104" cy="2091104"/>
          </a:xfrm>
          <a:prstGeom prst="rect">
            <a:avLst/>
          </a:prstGeom>
        </p:spPr>
      </p:pic>
      <p:pic>
        <p:nvPicPr>
          <p:cNvPr id="4" name="Google Shape;211;p20" descr="image.png">
            <a:extLst>
              <a:ext uri="{FF2B5EF4-FFF2-40B4-BE49-F238E27FC236}">
                <a16:creationId xmlns:a16="http://schemas.microsoft.com/office/drawing/2014/main" id="{1536CD36-1C42-5764-11F0-B06DA453512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7140" y="3336040"/>
            <a:ext cx="171450" cy="171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Google Shape;223;p21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21"/>
          <p:cNvSpPr txBox="1"/>
          <p:nvPr/>
        </p:nvSpPr>
        <p:spPr>
          <a:xfrm>
            <a:off x="762000" y="571500"/>
            <a:ext cx="11401425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>
                <a:solidFill>
                  <a:srgbClr val="00D2FF"/>
                </a:solidFill>
                <a:latin typeface="Urbanist"/>
                <a:ea typeface="Urbanist"/>
                <a:cs typeface="Urbanist"/>
                <a:sym typeface="Urbanist"/>
              </a:rPr>
              <a:t>DÓNDE GENERAMOS EL AHORRO</a:t>
            </a:r>
            <a:endParaRPr/>
          </a:p>
        </p:txBody>
      </p:sp>
      <p:sp>
        <p:nvSpPr>
          <p:cNvPr id="227" name="Google Shape;227;p21"/>
          <p:cNvSpPr/>
          <p:nvPr/>
        </p:nvSpPr>
        <p:spPr>
          <a:xfrm>
            <a:off x="571500" y="571500"/>
            <a:ext cx="47625" cy="485775"/>
          </a:xfrm>
          <a:prstGeom prst="rect">
            <a:avLst/>
          </a:prstGeom>
          <a:solidFill>
            <a:srgbClr val="FF8C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E51C930-37AB-B553-78BA-4BC9A3F865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72321" y="51837"/>
            <a:ext cx="2091104" cy="2091104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5E46E71B-DA1E-C1D8-F9AD-9EAFB5F4D98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11376"/>
          <a:stretch>
            <a:fillRect/>
          </a:stretch>
        </p:blipFill>
        <p:spPr>
          <a:xfrm>
            <a:off x="1219200" y="1965814"/>
            <a:ext cx="9753600" cy="379021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" name="Google Shape;232;p22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22"/>
          <p:cNvSpPr/>
          <p:nvPr/>
        </p:nvSpPr>
        <p:spPr>
          <a:xfrm>
            <a:off x="571500" y="4338637"/>
            <a:ext cx="11049000" cy="19050"/>
          </a:xfrm>
          <a:prstGeom prst="rect">
            <a:avLst/>
          </a:prstGeom>
          <a:solidFill>
            <a:srgbClr val="00D2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22"/>
          <p:cNvSpPr/>
          <p:nvPr/>
        </p:nvSpPr>
        <p:spPr>
          <a:xfrm>
            <a:off x="1672530" y="3573809"/>
            <a:ext cx="228600" cy="228600"/>
          </a:xfrm>
          <a:prstGeom prst="roundRect">
            <a:avLst>
              <a:gd name="adj" fmla="val 50000"/>
            </a:avLst>
          </a:prstGeom>
          <a:solidFill>
            <a:srgbClr val="FF8C00"/>
          </a:solidFill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22"/>
          <p:cNvSpPr txBox="1"/>
          <p:nvPr/>
        </p:nvSpPr>
        <p:spPr>
          <a:xfrm>
            <a:off x="510733" y="3992909"/>
            <a:ext cx="2552193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4" b="1" i="0" u="none" strike="noStrike" cap="none">
                <a:solidFill>
                  <a:srgbClr val="FFFFFF"/>
                </a:solidFill>
                <a:latin typeface="Urbanist"/>
                <a:ea typeface="Urbanist"/>
                <a:cs typeface="Urbanist"/>
                <a:sym typeface="Urbanist"/>
              </a:rPr>
              <a:t>1. AUDITORÍA</a:t>
            </a:r>
            <a:endParaRPr/>
          </a:p>
        </p:txBody>
      </p:sp>
      <p:sp>
        <p:nvSpPr>
          <p:cNvPr id="236" name="Google Shape;236;p22"/>
          <p:cNvSpPr txBox="1"/>
          <p:nvPr/>
        </p:nvSpPr>
        <p:spPr>
          <a:xfrm>
            <a:off x="571500" y="4383434"/>
            <a:ext cx="2430660" cy="548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Evaluamos su arquitectura y procesos actuales.</a:t>
            </a:r>
            <a:endParaRPr/>
          </a:p>
        </p:txBody>
      </p:sp>
      <p:sp>
        <p:nvSpPr>
          <p:cNvPr id="237" name="Google Shape;237;p22"/>
          <p:cNvSpPr/>
          <p:nvPr/>
        </p:nvSpPr>
        <p:spPr>
          <a:xfrm>
            <a:off x="4545210" y="3573809"/>
            <a:ext cx="228600" cy="228600"/>
          </a:xfrm>
          <a:prstGeom prst="roundRect">
            <a:avLst>
              <a:gd name="adj" fmla="val 50000"/>
            </a:avLst>
          </a:prstGeom>
          <a:solidFill>
            <a:srgbClr val="FF8C00"/>
          </a:solidFill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22"/>
          <p:cNvSpPr txBox="1"/>
          <p:nvPr/>
        </p:nvSpPr>
        <p:spPr>
          <a:xfrm>
            <a:off x="3383413" y="3992909"/>
            <a:ext cx="2552193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4" b="1" i="0" u="none" strike="noStrike" cap="none">
                <a:solidFill>
                  <a:srgbClr val="FFFFFF"/>
                </a:solidFill>
                <a:latin typeface="Urbanist"/>
                <a:ea typeface="Urbanist"/>
                <a:cs typeface="Urbanist"/>
                <a:sym typeface="Urbanist"/>
              </a:rPr>
              <a:t>2. DISEÑO</a:t>
            </a:r>
            <a:endParaRPr/>
          </a:p>
        </p:txBody>
      </p:sp>
      <p:sp>
        <p:nvSpPr>
          <p:cNvPr id="239" name="Google Shape;239;p22"/>
          <p:cNvSpPr txBox="1"/>
          <p:nvPr/>
        </p:nvSpPr>
        <p:spPr>
          <a:xfrm>
            <a:off x="3444180" y="4383434"/>
            <a:ext cx="2430660" cy="548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Creamos el prototipo de la solución "Infinite Flow".</a:t>
            </a:r>
            <a:endParaRPr/>
          </a:p>
        </p:txBody>
      </p:sp>
      <p:sp>
        <p:nvSpPr>
          <p:cNvPr id="240" name="Google Shape;240;p22"/>
          <p:cNvSpPr/>
          <p:nvPr/>
        </p:nvSpPr>
        <p:spPr>
          <a:xfrm>
            <a:off x="7417891" y="3573809"/>
            <a:ext cx="228600" cy="228600"/>
          </a:xfrm>
          <a:prstGeom prst="roundRect">
            <a:avLst>
              <a:gd name="adj" fmla="val 50000"/>
            </a:avLst>
          </a:prstGeom>
          <a:solidFill>
            <a:srgbClr val="FF8C00"/>
          </a:solidFill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22"/>
          <p:cNvSpPr txBox="1"/>
          <p:nvPr/>
        </p:nvSpPr>
        <p:spPr>
          <a:xfrm>
            <a:off x="6256094" y="3992909"/>
            <a:ext cx="2552193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4" b="1" i="0" u="none" strike="noStrike" cap="none">
                <a:solidFill>
                  <a:srgbClr val="FFFFFF"/>
                </a:solidFill>
                <a:latin typeface="Urbanist"/>
                <a:ea typeface="Urbanist"/>
                <a:cs typeface="Urbanist"/>
                <a:sym typeface="Urbanist"/>
              </a:rPr>
              <a:t>3. DESARROLLO</a:t>
            </a:r>
            <a:endParaRPr/>
          </a:p>
        </p:txBody>
      </p:sp>
      <p:sp>
        <p:nvSpPr>
          <p:cNvPr id="242" name="Google Shape;242;p22"/>
          <p:cNvSpPr txBox="1"/>
          <p:nvPr/>
        </p:nvSpPr>
        <p:spPr>
          <a:xfrm>
            <a:off x="6316860" y="4383434"/>
            <a:ext cx="2430660" cy="548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Construcción ágil con entregas semanales.</a:t>
            </a:r>
            <a:endParaRPr/>
          </a:p>
        </p:txBody>
      </p:sp>
      <p:sp>
        <p:nvSpPr>
          <p:cNvPr id="243" name="Google Shape;243;p22"/>
          <p:cNvSpPr/>
          <p:nvPr/>
        </p:nvSpPr>
        <p:spPr>
          <a:xfrm>
            <a:off x="10290571" y="3573809"/>
            <a:ext cx="228600" cy="228600"/>
          </a:xfrm>
          <a:prstGeom prst="roundRect">
            <a:avLst>
              <a:gd name="adj" fmla="val 50000"/>
            </a:avLst>
          </a:prstGeom>
          <a:solidFill>
            <a:srgbClr val="FF8C00"/>
          </a:solidFill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22"/>
          <p:cNvSpPr txBox="1"/>
          <p:nvPr/>
        </p:nvSpPr>
        <p:spPr>
          <a:xfrm>
            <a:off x="9128774" y="3992909"/>
            <a:ext cx="2552193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4" b="1" i="0" u="none" strike="noStrike" cap="none">
                <a:solidFill>
                  <a:srgbClr val="FFFFFF"/>
                </a:solidFill>
                <a:latin typeface="Urbanist"/>
                <a:ea typeface="Urbanist"/>
                <a:cs typeface="Urbanist"/>
                <a:sym typeface="Urbanist"/>
              </a:rPr>
              <a:t>4. LANZAMIENTO</a:t>
            </a:r>
            <a:endParaRPr/>
          </a:p>
        </p:txBody>
      </p:sp>
      <p:sp>
        <p:nvSpPr>
          <p:cNvPr id="245" name="Google Shape;245;p22"/>
          <p:cNvSpPr txBox="1"/>
          <p:nvPr/>
        </p:nvSpPr>
        <p:spPr>
          <a:xfrm>
            <a:off x="9189541" y="4383434"/>
            <a:ext cx="2430660" cy="548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Despliegue escalado y soporte post-lanzamiento.</a:t>
            </a:r>
            <a:endParaRPr/>
          </a:p>
        </p:txBody>
      </p:sp>
      <p:sp>
        <p:nvSpPr>
          <p:cNvPr id="247" name="Google Shape;247;p22"/>
          <p:cNvSpPr txBox="1"/>
          <p:nvPr/>
        </p:nvSpPr>
        <p:spPr>
          <a:xfrm>
            <a:off x="762000" y="571500"/>
            <a:ext cx="11401425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>
                <a:solidFill>
                  <a:srgbClr val="00D2FF"/>
                </a:solidFill>
                <a:latin typeface="Urbanist"/>
                <a:ea typeface="Urbanist"/>
                <a:cs typeface="Urbanist"/>
                <a:sym typeface="Urbanist"/>
              </a:rPr>
              <a:t>PROCESO DE IMPLEMENTACIÓN</a:t>
            </a:r>
            <a:endParaRPr/>
          </a:p>
        </p:txBody>
      </p:sp>
      <p:sp>
        <p:nvSpPr>
          <p:cNvPr id="248" name="Google Shape;248;p22"/>
          <p:cNvSpPr/>
          <p:nvPr/>
        </p:nvSpPr>
        <p:spPr>
          <a:xfrm>
            <a:off x="571500" y="571500"/>
            <a:ext cx="47625" cy="485775"/>
          </a:xfrm>
          <a:prstGeom prst="rect">
            <a:avLst/>
          </a:prstGeom>
          <a:solidFill>
            <a:srgbClr val="FF8C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EAE8D3B1-41A1-D902-4692-D86D4E101C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72321" y="51837"/>
            <a:ext cx="2091104" cy="209110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3"/>
          <p:cNvSpPr txBox="1"/>
          <p:nvPr/>
        </p:nvSpPr>
        <p:spPr>
          <a:xfrm>
            <a:off x="1333500" y="2393602"/>
            <a:ext cx="9525000" cy="1508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996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0" i="1" u="none" strike="noStrike" cap="none">
                <a:solidFill>
                  <a:srgbClr val="FFFFFF"/>
                </a:solidFill>
                <a:latin typeface="Urbanist Light"/>
                <a:ea typeface="Urbanist Light"/>
                <a:cs typeface="Urbanist Light"/>
                <a:sym typeface="Urbanist Light"/>
              </a:rPr>
              <a:t> En el mañana, las empresas no competirán solo por sus productos, sino por la fluidez de su inteligencia operativa. </a:t>
            </a:r>
            <a:endParaRPr/>
          </a:p>
        </p:txBody>
      </p:sp>
      <p:sp>
        <p:nvSpPr>
          <p:cNvPr id="254" name="Google Shape;254;p23"/>
          <p:cNvSpPr txBox="1"/>
          <p:nvPr/>
        </p:nvSpPr>
        <p:spPr>
          <a:xfrm>
            <a:off x="571500" y="4988123"/>
            <a:ext cx="11049000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1" u="none" strike="noStrike" cap="none" dirty="0">
                <a:solidFill>
                  <a:srgbClr val="00D2FF"/>
                </a:solidFill>
                <a:latin typeface="Inter"/>
                <a:ea typeface="Inter"/>
                <a:cs typeface="Inter"/>
                <a:sym typeface="Inter"/>
              </a:rPr>
              <a:t>— Infinite Flow Labs.</a:t>
            </a:r>
            <a:endParaRPr dirty="0"/>
          </a:p>
        </p:txBody>
      </p:sp>
      <p:sp>
        <p:nvSpPr>
          <p:cNvPr id="255" name="Google Shape;255;p23"/>
          <p:cNvSpPr txBox="1"/>
          <p:nvPr/>
        </p:nvSpPr>
        <p:spPr>
          <a:xfrm>
            <a:off x="762000" y="1822102"/>
            <a:ext cx="371475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0" b="0" i="1" u="none" strike="noStrike" cap="none">
                <a:solidFill>
                  <a:srgbClr val="FF8C00"/>
                </a:solidFill>
                <a:latin typeface="Urbanist Light"/>
                <a:ea typeface="Urbanist Light"/>
                <a:cs typeface="Urbanist Light"/>
                <a:sym typeface="Urbanist Light"/>
              </a:rPr>
              <a:t>“</a:t>
            </a:r>
            <a:endParaRPr/>
          </a:p>
        </p:txBody>
      </p:sp>
      <p:sp>
        <p:nvSpPr>
          <p:cNvPr id="257" name="Google Shape;257;p23"/>
          <p:cNvSpPr txBox="1"/>
          <p:nvPr/>
        </p:nvSpPr>
        <p:spPr>
          <a:xfrm>
            <a:off x="571500" y="571500"/>
            <a:ext cx="11049000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1" u="none" strike="noStrike" cap="none" dirty="0">
                <a:solidFill>
                  <a:srgbClr val="00D2FF"/>
                </a:solidFill>
                <a:latin typeface="Inter"/>
                <a:ea typeface="Inter"/>
                <a:cs typeface="Inter"/>
                <a:sym typeface="Inter"/>
              </a:rPr>
              <a:t>— Infinite Flow Labs.</a:t>
            </a:r>
            <a:endParaRPr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175A0B48-F0C4-A77D-5D4F-B5D40D09C9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2321" y="51837"/>
            <a:ext cx="2091104" cy="209110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0808"/>
        </a:solidFill>
        <a:effectLst/>
      </p:bgPr>
    </p:bg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" name="Google Shape;262;p2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24"/>
          <p:cNvSpPr txBox="1"/>
          <p:nvPr/>
        </p:nvSpPr>
        <p:spPr>
          <a:xfrm>
            <a:off x="315277" y="1335434"/>
            <a:ext cx="11561445" cy="733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i="0" u="none" strike="noStrike" cap="none">
                <a:solidFill>
                  <a:srgbClr val="FFFFFF"/>
                </a:solidFill>
                <a:latin typeface="Urbanist"/>
                <a:ea typeface="Urbanist"/>
                <a:cs typeface="Urbanist"/>
                <a:sym typeface="Urbanist"/>
              </a:rPr>
              <a:t>¿LISTO PARA EL </a:t>
            </a:r>
            <a:r>
              <a:rPr lang="en-US" sz="4800" b="1" i="0" u="none" strike="noStrike" cap="none">
                <a:solidFill>
                  <a:srgbClr val="FF8C00"/>
                </a:solidFill>
                <a:latin typeface="Urbanist"/>
                <a:ea typeface="Urbanist"/>
                <a:cs typeface="Urbanist"/>
                <a:sym typeface="Urbanist"/>
              </a:rPr>
              <a:t>SIGUIENTE NIVEL</a:t>
            </a:r>
            <a:r>
              <a:rPr lang="en-US" sz="4800" b="1" i="0" u="none" strike="noStrike" cap="none">
                <a:solidFill>
                  <a:srgbClr val="FFFFFF"/>
                </a:solidFill>
                <a:latin typeface="Urbanist"/>
                <a:ea typeface="Urbanist"/>
                <a:cs typeface="Urbanist"/>
                <a:sym typeface="Urbanist"/>
              </a:rPr>
              <a:t>?</a:t>
            </a:r>
            <a:endParaRPr/>
          </a:p>
        </p:txBody>
      </p:sp>
      <p:sp>
        <p:nvSpPr>
          <p:cNvPr id="264" name="Google Shape;264;p24"/>
          <p:cNvSpPr txBox="1"/>
          <p:nvPr/>
        </p:nvSpPr>
        <p:spPr>
          <a:xfrm>
            <a:off x="590550" y="2487959"/>
            <a:ext cx="11010900" cy="365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Agende su consultoría estratégica hoy mismo.</a:t>
            </a:r>
            <a:endParaRPr/>
          </a:p>
        </p:txBody>
      </p:sp>
      <p:sp>
        <p:nvSpPr>
          <p:cNvPr id="265" name="Google Shape;265;p24"/>
          <p:cNvSpPr txBox="1"/>
          <p:nvPr/>
        </p:nvSpPr>
        <p:spPr>
          <a:xfrm>
            <a:off x="590550" y="5175795"/>
            <a:ext cx="11097358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es-CO" b="1" dirty="0">
                <a:solidFill>
                  <a:schemeClr val="bg1">
                    <a:lumMod val="65000"/>
                  </a:schemeClr>
                </a:solidFill>
              </a:rPr>
              <a:t>Leyenda:</a:t>
            </a:r>
            <a:r>
              <a:rPr lang="es-CO" dirty="0">
                <a:solidFill>
                  <a:schemeClr val="bg1">
                    <a:lumMod val="65000"/>
                  </a:schemeClr>
                </a:solidFill>
              </a:rPr>
              <a:t> "© 2026 Infinite Flow Labs. Todos los derechos reservados. Innovación constante para un mundo interconectado.</a:t>
            </a:r>
          </a:p>
        </p:txBody>
      </p:sp>
      <p:pic>
        <p:nvPicPr>
          <p:cNvPr id="266" name="Google Shape;266;p2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05150" y="3329880"/>
            <a:ext cx="381000" cy="381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24"/>
          <p:cNvSpPr txBox="1"/>
          <p:nvPr/>
        </p:nvSpPr>
        <p:spPr>
          <a:xfrm>
            <a:off x="1966912" y="4025205"/>
            <a:ext cx="2657475" cy="274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contacto@infiniteflowlabs.online</a:t>
            </a:r>
            <a:endParaRPr/>
          </a:p>
        </p:txBody>
      </p:sp>
      <p:pic>
        <p:nvPicPr>
          <p:cNvPr id="268" name="Google Shape;268;p24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510337" y="3329880"/>
            <a:ext cx="381000" cy="381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24"/>
          <p:cNvSpPr txBox="1"/>
          <p:nvPr/>
        </p:nvSpPr>
        <p:spPr>
          <a:xfrm>
            <a:off x="5576887" y="4025205"/>
            <a:ext cx="2247900" cy="274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www.infiniteflowlabs.online</a:t>
            </a:r>
            <a:endParaRPr/>
          </a:p>
        </p:txBody>
      </p:sp>
      <p:pic>
        <p:nvPicPr>
          <p:cNvPr id="270" name="Google Shape;270;p24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334500" y="3329880"/>
            <a:ext cx="333375" cy="381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24"/>
          <p:cNvSpPr txBox="1"/>
          <p:nvPr/>
        </p:nvSpPr>
        <p:spPr>
          <a:xfrm>
            <a:off x="8777287" y="4025205"/>
            <a:ext cx="1447800" cy="274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CCCCCC"/>
                </a:solidFill>
                <a:latin typeface="Inter"/>
                <a:ea typeface="Inter"/>
                <a:cs typeface="Inter"/>
                <a:sym typeface="Inter"/>
              </a:rPr>
              <a:t>/infinite-flow-labs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420</Words>
  <Application>Microsoft Office PowerPoint</Application>
  <PresentationFormat>Panorámica</PresentationFormat>
  <Paragraphs>70</Paragraphs>
  <Slides>12</Slides>
  <Notes>12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20" baseType="lpstr">
      <vt:lpstr>Urbanist</vt:lpstr>
      <vt:lpstr>Calibri</vt:lpstr>
      <vt:lpstr>Inter SemiBold</vt:lpstr>
      <vt:lpstr>Inter</vt:lpstr>
      <vt:lpstr>Arial</vt:lpstr>
      <vt:lpstr>Urbanist ExtraBold</vt:lpstr>
      <vt:lpstr>Urbanist Light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Luis Felipe Cifuentes Romero</cp:lastModifiedBy>
  <cp:revision>3</cp:revision>
  <dcterms:modified xsi:type="dcterms:W3CDTF">2026-05-06T21:13:24Z</dcterms:modified>
</cp:coreProperties>
</file>